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3"/>
  </p:notesMasterIdLst>
  <p:sldIdLst>
    <p:sldId id="256" r:id="rId2"/>
    <p:sldId id="291" r:id="rId3"/>
    <p:sldId id="292" r:id="rId4"/>
    <p:sldId id="265" r:id="rId5"/>
    <p:sldId id="286" r:id="rId6"/>
    <p:sldId id="289" r:id="rId7"/>
    <p:sldId id="294" r:id="rId8"/>
    <p:sldId id="257" r:id="rId9"/>
    <p:sldId id="269" r:id="rId10"/>
    <p:sldId id="303" r:id="rId11"/>
    <p:sldId id="302" r:id="rId12"/>
    <p:sldId id="287" r:id="rId13"/>
    <p:sldId id="288" r:id="rId14"/>
    <p:sldId id="285" r:id="rId15"/>
    <p:sldId id="264" r:id="rId16"/>
    <p:sldId id="263" r:id="rId17"/>
    <p:sldId id="258" r:id="rId18"/>
    <p:sldId id="274" r:id="rId19"/>
    <p:sldId id="298" r:id="rId20"/>
    <p:sldId id="276" r:id="rId21"/>
    <p:sldId id="300" r:id="rId22"/>
    <p:sldId id="299" r:id="rId23"/>
    <p:sldId id="279" r:id="rId24"/>
    <p:sldId id="272" r:id="rId25"/>
    <p:sldId id="278" r:id="rId26"/>
    <p:sldId id="275" r:id="rId27"/>
    <p:sldId id="293" r:id="rId28"/>
    <p:sldId id="267" r:id="rId29"/>
    <p:sldId id="271" r:id="rId30"/>
    <p:sldId id="270" r:id="rId31"/>
    <p:sldId id="281" r:id="rId32"/>
    <p:sldId id="277" r:id="rId33"/>
    <p:sldId id="283" r:id="rId34"/>
    <p:sldId id="273" r:id="rId35"/>
    <p:sldId id="301" r:id="rId36"/>
    <p:sldId id="260" r:id="rId37"/>
    <p:sldId id="262" r:id="rId38"/>
    <p:sldId id="261" r:id="rId39"/>
    <p:sldId id="268" r:id="rId40"/>
    <p:sldId id="284"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92"/>
            <p14:sldId id="265"/>
            <p14:sldId id="286"/>
            <p14:sldId id="289"/>
            <p14:sldId id="294"/>
            <p14:sldId id="257"/>
            <p14:sldId id="269"/>
            <p14:sldId id="303"/>
            <p14:sldId id="302"/>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5"/>
    <p:restoredTop sz="80782"/>
  </p:normalViewPr>
  <p:slideViewPr>
    <p:cSldViewPr snapToGrid="0" snapToObjects="1">
      <p:cViewPr>
        <p:scale>
          <a:sx n="79" d="100"/>
          <a:sy n="79" d="100"/>
        </p:scale>
        <p:origin x="144" y="1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Today, I am going to present my research about ‘data visualization methods for scientific careers’</a:t>
            </a:r>
          </a:p>
          <a:p>
            <a:endParaRPr lang="en-US" baseline="0" dirty="0" smtClean="0"/>
          </a:p>
          <a:p>
            <a:r>
              <a:rPr lang="en-US" baseline="0" dirty="0" smtClean="0"/>
              <a:t>Before starting my presentation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would like to talk about the design and methodology of scholar 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236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Typically, CVs are used in academic positions, where your publishing and research history as well as your memberships and fellowships are important parts of your background.</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7266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a:t>Tend to provide great detail about academic and research experiences</a:t>
            </a:r>
          </a:p>
          <a:p>
            <a:endParaRPr lang="en-US" dirty="0" smtClean="0"/>
          </a:p>
          <a:p>
            <a:r>
              <a:rPr lang="en-US" dirty="0" smtClean="0"/>
              <a:t>Difficulty and time consuming to analyze academic CVs.</a:t>
            </a:r>
          </a:p>
          <a:p>
            <a:pPr lvl="1"/>
            <a:r>
              <a:rPr lang="en-US" dirty="0" smtClean="0"/>
              <a:t>Graduate students in search of a PhD advisor</a:t>
            </a:r>
          </a:p>
          <a:p>
            <a:pPr lvl="1"/>
            <a:r>
              <a:rPr lang="en-US" dirty="0" smtClean="0"/>
              <a:t>Aspiring faculty in search of a fitting department</a:t>
            </a:r>
          </a:p>
          <a:p>
            <a:pPr lvl="1"/>
            <a:r>
              <a:rPr lang="en-US" dirty="0" smtClean="0"/>
              <a:t>Reviewers in a funding agency accessing a proposer’s record</a:t>
            </a:r>
          </a:p>
          <a:p>
            <a:pPr lvl="1"/>
            <a:endParaRPr lang="en-US" dirty="0" smtClean="0"/>
          </a:p>
          <a:p>
            <a:r>
              <a:rPr lang="en-US" dirty="0" smtClean="0"/>
              <a:t>What methods that solve these issues.</a:t>
            </a:r>
          </a:p>
          <a:p>
            <a:pPr lvl="1"/>
            <a:r>
              <a:rPr lang="en-US" dirty="0" smtClean="0"/>
              <a:t>Data Science / Analytics / Visualization</a:t>
            </a:r>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r>
              <a:rPr lang="en-US" dirty="0" err="1" smtClean="0"/>
              <a:t>scholar.py</a:t>
            </a:r>
            <a:r>
              <a:rPr lang="en-US" dirty="0"/>
              <a:t> </a:t>
            </a:r>
            <a:r>
              <a:rPr lang="en-US" dirty="0" smtClean="0"/>
              <a:t>- A </a:t>
            </a:r>
            <a:r>
              <a:rPr lang="en-US" dirty="0"/>
              <a:t>parser for Google Scholar, written in Python</a:t>
            </a:r>
          </a:p>
          <a:p>
            <a:endParaRPr lang="en-US" dirty="0" smtClean="0"/>
          </a:p>
          <a:p>
            <a:endParaRPr lang="en-US" dirty="0"/>
          </a:p>
          <a:p>
            <a:endParaRPr lang="en-US" dirty="0"/>
          </a:p>
          <a:p>
            <a:endParaRPr lang="en-US" dirty="0"/>
          </a:p>
          <a:p>
            <a:r>
              <a:rPr lang="en-US" dirty="0" smtClean="0"/>
              <a:t>Scholar </a:t>
            </a:r>
            <a:r>
              <a:rPr lang="en-US" dirty="0" err="1" smtClean="0"/>
              <a:t>Plot</a:t>
            </a:r>
            <a:r>
              <a:rPr lang="en-US" baseline="30000" dirty="0" err="1" smtClean="0"/>
              <a:t>R</a:t>
            </a:r>
            <a:r>
              <a:rPr lang="en-US" baseline="30000" dirty="0" smtClean="0"/>
              <a:t> - </a:t>
            </a:r>
            <a:r>
              <a:rPr lang="en-US" dirty="0"/>
              <a:t>Plot Google </a:t>
            </a:r>
            <a:r>
              <a:rPr lang="en-US" dirty="0" smtClean="0"/>
              <a:t>Scholar</a:t>
            </a:r>
            <a:br>
              <a:rPr lang="en-US" dirty="0" smtClean="0"/>
            </a:br>
            <a:r>
              <a:rPr lang="en-US" dirty="0" smtClean="0"/>
              <a:t>search </a:t>
            </a:r>
            <a:r>
              <a:rPr lang="en-US" dirty="0"/>
              <a:t>result frequency by </a:t>
            </a:r>
            <a:r>
              <a:rPr lang="en-US" dirty="0" smtClean="0"/>
              <a:t>year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260" y="2347255"/>
            <a:ext cx="6721415" cy="1654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610" y="4159045"/>
            <a:ext cx="3279065" cy="2539548"/>
          </a:xfrm>
          <a:prstGeom prst="rect">
            <a:avLst/>
          </a:prstGeom>
        </p:spPr>
      </p:pic>
    </p:spTree>
    <p:extLst>
      <p:ext uri="{BB962C8B-B14F-4D97-AF65-F5344CB8AC3E}">
        <p14:creationId xmlns:p14="http://schemas.microsoft.com/office/powerpoint/2010/main" val="27640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2724944"/>
            <a:ext cx="7048500" cy="2552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00" y="2536681"/>
            <a:ext cx="9939300" cy="37313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 y="2539237"/>
            <a:ext cx="11201400" cy="368157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Advisor</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 – External</a:t>
            </a:r>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Introduction</a:t>
            </a:r>
          </a:p>
          <a:p>
            <a:pPr lvl="1"/>
            <a:r>
              <a:rPr lang="en-US" dirty="0" smtClean="0"/>
              <a:t>Data Visualization</a:t>
            </a:r>
            <a:endParaRPr lang="en-US" dirty="0" smtClean="0"/>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Conclusion and 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a:t>
            </a:r>
            <a:r>
              <a:rPr lang="en-US" dirty="0" smtClean="0"/>
              <a:t>Visualization?</a:t>
            </a:r>
            <a:endParaRPr lang="en-US" dirty="0"/>
          </a:p>
        </p:txBody>
      </p:sp>
      <p:sp>
        <p:nvSpPr>
          <p:cNvPr id="3" name="Content Placeholder 2"/>
          <p:cNvSpPr>
            <a:spLocks noGrp="1"/>
          </p:cNvSpPr>
          <p:nvPr>
            <p:ph idx="1"/>
          </p:nvPr>
        </p:nvSpPr>
        <p:spPr/>
        <p:txBody>
          <a:bodyPr>
            <a:normAutofit/>
          </a:bodyPr>
          <a:lstStyle/>
          <a:p>
            <a:r>
              <a:rPr lang="en-US" sz="3200" dirty="0" smtClean="0"/>
              <a:t>Data </a:t>
            </a:r>
            <a:r>
              <a:rPr lang="en-US" sz="3200" dirty="0"/>
              <a:t>visualization is the presentation of data in a pictorial or graphical format. It enables decision makers to see analytics presented visually, so they can grasp difficult concepts or identify new </a:t>
            </a:r>
            <a:r>
              <a:rPr lang="en-US" sz="3200" dirty="0" smtClean="0"/>
              <a:t>patterns</a:t>
            </a:r>
            <a:r>
              <a:rPr lang="en-US" sz="3200" dirty="0" smtClean="0"/>
              <a:t>.</a:t>
            </a:r>
          </a:p>
          <a:p>
            <a:endParaRPr lang="en-US" sz="3200" dirty="0"/>
          </a:p>
          <a:p>
            <a:pPr lvl="1"/>
            <a:r>
              <a:rPr lang="en-US" dirty="0" smtClean="0"/>
              <a:t>A</a:t>
            </a:r>
          </a:p>
          <a:p>
            <a:pPr lvl="1"/>
            <a:r>
              <a:rPr lang="en-US" dirty="0"/>
              <a:t>B</a:t>
            </a:r>
            <a:endParaRPr lang="en-US"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r>
              <a:rPr lang="en-US" sz="2400" dirty="0"/>
              <a:t>Because of the way the human brain processes information, using charts or graphs to visualize large amounts of complex data is easier than poring over spreadsheets or reports. </a:t>
            </a:r>
            <a:r>
              <a:rPr lang="en-US" sz="2400" dirty="0" smtClean="0"/>
              <a:t>It is </a:t>
            </a:r>
            <a:r>
              <a:rPr lang="en-US" sz="2400" dirty="0"/>
              <a:t>a quick, easy way to convey concepts in a universal </a:t>
            </a:r>
            <a:r>
              <a:rPr lang="en-US" sz="2400" dirty="0" smtClean="0"/>
              <a:t>manner.</a:t>
            </a:r>
          </a:p>
          <a:p>
            <a:endParaRPr lang="en-US" sz="2400" dirty="0" smtClean="0"/>
          </a:p>
          <a:p>
            <a:pPr marL="238125" lvl="1" indent="-223838">
              <a:lnSpc>
                <a:spcPct val="100000"/>
              </a:lnSpc>
            </a:pPr>
            <a:r>
              <a:rPr lang="en-US" sz="2600" dirty="0" smtClean="0"/>
              <a:t>Visualization </a:t>
            </a:r>
            <a:r>
              <a:rPr lang="en-US" sz="2600" dirty="0"/>
              <a:t>makes data accessible</a:t>
            </a:r>
          </a:p>
          <a:p>
            <a:pPr marL="238125" lvl="1" indent="-223838">
              <a:lnSpc>
                <a:spcPct val="100000"/>
              </a:lnSpc>
            </a:pPr>
            <a:r>
              <a:rPr lang="en-US" sz="2600" dirty="0"/>
              <a:t>Quickly notice something out of position, patterns and pattern </a:t>
            </a:r>
            <a:r>
              <a:rPr lang="en-US" sz="2600" dirty="0" smtClean="0"/>
              <a:t>violations</a:t>
            </a:r>
            <a:endParaRPr lang="en-US" sz="2600" dirty="0"/>
          </a:p>
          <a:p>
            <a:pPr marL="238125" lvl="1" indent="-223838">
              <a:lnSpc>
                <a:spcPct val="100000"/>
              </a:lnSpc>
            </a:pPr>
            <a:r>
              <a:rPr lang="en-US" sz="2600" dirty="0"/>
              <a:t>Visualization gives faster access to actionable insights</a:t>
            </a:r>
          </a:p>
          <a:p>
            <a:pPr marL="238125" lvl="1" indent="-223838">
              <a:lnSpc>
                <a:spcPct val="100000"/>
              </a:lnSpc>
            </a:pPr>
            <a:r>
              <a:rPr lang="en-US" sz="2600" dirty="0"/>
              <a:t>Visualization allows access to huge amounts of </a:t>
            </a:r>
            <a:r>
              <a:rPr lang="en-US" sz="2600" dirty="0" smtClean="0"/>
              <a:t>data</a:t>
            </a:r>
            <a:endParaRPr lang="en-US" sz="26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1271262" y="1371600"/>
            <a:ext cx="4722692" cy="6447919"/>
          </a:xfrm>
          <a:prstGeom prst="rect">
            <a:avLst/>
          </a:prstGeom>
          <a:noFill/>
        </p:spPr>
        <p:txBody>
          <a:bodyPr wrap="square" lIns="91440" tIns="45720" rIns="91440" bIns="45720">
            <a:spAutoFit/>
          </a:bodyPr>
          <a:lstStyle/>
          <a:p>
            <a:pPr algn="ctr"/>
            <a:r>
              <a:rPr lang="en-US" sz="41300" dirty="0">
                <a:ln w="0"/>
                <a:solidFill>
                  <a:srgbClr val="002060"/>
                </a:solidFill>
                <a:effectLst>
                  <a:outerShdw blurRad="38100" dist="19050" dir="2700000" algn="tl" rotWithShape="0">
                    <a:schemeClr val="dk1">
                      <a:alpha val="40000"/>
                    </a:schemeClr>
                  </a:outerShdw>
                </a:effectLst>
              </a:rPr>
              <a:t>O</a:t>
            </a:r>
            <a:endParaRPr lang="en-US" sz="413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7388225" y="2009233"/>
            <a:ext cx="2898776" cy="4508927"/>
          </a:xfrm>
          <a:prstGeom prst="rect">
            <a:avLst/>
          </a:prstGeom>
          <a:noFill/>
        </p:spPr>
        <p:txBody>
          <a:bodyPr wrap="square" lIns="91440" tIns="45720" rIns="91440" bIns="45720">
            <a:spAutoFit/>
          </a:bodyPr>
          <a:lstStyle/>
          <a:p>
            <a:pPr algn="ctr"/>
            <a:r>
              <a:rPr lang="en-US" sz="28700" dirty="0" smtClean="0">
                <a:ln w="0"/>
                <a:solidFill>
                  <a:srgbClr val="FF0000"/>
                </a:solidFill>
                <a:effectLst>
                  <a:outerShdw blurRad="38100" dist="19050" dir="2700000" algn="tl" rotWithShape="0">
                    <a:schemeClr val="dk1">
                      <a:alpha val="40000"/>
                    </a:schemeClr>
                  </a:outerShdw>
                </a:effectLst>
              </a:rPr>
              <a:t>X</a:t>
            </a:r>
            <a:endParaRPr lang="en-US" sz="287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19627</TotalTime>
  <Words>2409</Words>
  <Application>Microsoft Macintosh PowerPoint</Application>
  <PresentationFormat>Widescreen</PresentationFormat>
  <Paragraphs>359</Paragraphs>
  <Slides>41</Slides>
  <Notes>27</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Heiti Std R</vt:lpstr>
      <vt:lpstr>Calibri</vt:lpstr>
      <vt:lpstr>Corbel</vt:lpstr>
      <vt:lpstr>HY엽서L</vt:lpstr>
      <vt:lpstr>Arial</vt:lpstr>
      <vt:lpstr>Depth</vt:lpstr>
      <vt:lpstr>Data Visualization Methods for Scientific Careers</vt:lpstr>
      <vt:lpstr>Exploration vs Explanation</vt:lpstr>
      <vt:lpstr>Education vs Persuasion</vt:lpstr>
      <vt:lpstr>Overview</vt:lpstr>
      <vt:lpstr>What is Data Visualization?</vt:lpstr>
      <vt:lpstr>Why Data Visualization Matters?</vt:lpstr>
      <vt:lpstr>Data Visualization vs. Infographics</vt:lpstr>
      <vt:lpstr>Introduction</vt:lpstr>
      <vt:lpstr>PowerPoint Presentation</vt:lpstr>
      <vt:lpstr>Introduction</vt:lpstr>
      <vt:lpstr>(Topic and )Purpose</vt:lpstr>
      <vt:lpstr>Visualization Research</vt:lpstr>
      <vt:lpstr>Data format and Data retrieval</vt:lpstr>
      <vt:lpstr>Goals of Research, Motivation</vt:lpstr>
      <vt:lpstr>Potential significance</vt:lpstr>
      <vt:lpstr>Related works</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256</cp:revision>
  <dcterms:created xsi:type="dcterms:W3CDTF">2015-09-15T19:51:47Z</dcterms:created>
  <dcterms:modified xsi:type="dcterms:W3CDTF">2016-02-18T22:50:20Z</dcterms:modified>
</cp:coreProperties>
</file>